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2" r:id="rId5"/>
    <p:sldId id="260" r:id="rId6"/>
    <p:sldId id="257" r:id="rId7"/>
    <p:sldId id="267" r:id="rId8"/>
    <p:sldId id="271" r:id="rId9"/>
    <p:sldId id="268" r:id="rId10"/>
    <p:sldId id="273" r:id="rId11"/>
    <p:sldId id="274" r:id="rId12"/>
    <p:sldId id="269" r:id="rId13"/>
    <p:sldId id="25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31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5BDA-1284-4BA5-B0F8-4723B6C251BB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F667-567E-436D-AA42-5F4645283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5BDA-1284-4BA5-B0F8-4723B6C251BB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F667-567E-436D-AA42-5F4645283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5BDA-1284-4BA5-B0F8-4723B6C251BB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F667-567E-436D-AA42-5F4645283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5BDA-1284-4BA5-B0F8-4723B6C251BB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F667-567E-436D-AA42-5F4645283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5BDA-1284-4BA5-B0F8-4723B6C251BB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F667-567E-436D-AA42-5F4645283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5BDA-1284-4BA5-B0F8-4723B6C251BB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F667-567E-436D-AA42-5F4645283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5BDA-1284-4BA5-B0F8-4723B6C251BB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F667-567E-436D-AA42-5F4645283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5BDA-1284-4BA5-B0F8-4723B6C251BB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F667-567E-436D-AA42-5F4645283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5BDA-1284-4BA5-B0F8-4723B6C251BB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F667-567E-436D-AA42-5F4645283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5BDA-1284-4BA5-B0F8-4723B6C251BB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F667-567E-436D-AA42-5F4645283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5BDA-1284-4BA5-B0F8-4723B6C251BB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F667-567E-436D-AA42-5F4645283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A5BDA-1284-4BA5-B0F8-4723B6C251BB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CF667-567E-436D-AA42-5F4645283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Admin\Downloads\1616522816_20-p-fon-dlya-prezentatsii-v-dou-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483768" y="631304"/>
            <a:ext cx="6408712" cy="41549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istral" pitchFamily="66" charset="0"/>
                <a:ea typeface="Times New Roman" pitchFamily="18" charset="0"/>
                <a:cs typeface="Times New Roman" pitchFamily="18" charset="0"/>
              </a:rPr>
              <a:t>Консультация на тему: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400" b="1" i="1" u="sng" dirty="0">
              <a:solidFill>
                <a:srgbClr val="FF0000"/>
              </a:solidFill>
              <a:latin typeface="Mistral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istral" pitchFamily="66" charset="0"/>
                <a:ea typeface="Times New Roman" pitchFamily="18" charset="0"/>
                <a:cs typeface="Times New Roman" pitchFamily="18" charset="0"/>
              </a:rPr>
              <a:t>«Создание ПДР (пространство детской реализации)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istral" pitchFamily="66" charset="0"/>
                <a:ea typeface="Times New Roman" pitchFamily="18" charset="0"/>
                <a:cs typeface="Times New Roman" pitchFamily="18" charset="0"/>
              </a:rPr>
              <a:t> как основного инструмента развития личности ребенка»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istral" pitchFamily="66" charset="0"/>
              <a:cs typeface="Times New Roman" pitchFamily="18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635896" y="5247091"/>
            <a:ext cx="51125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Воспитатель: Шустикова В.В.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ownloads\1616522816_20-p-fon-dlya-prezentatsii-v-dou-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00" y="0"/>
            <a:ext cx="9012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476672"/>
            <a:ext cx="653447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400" b="1" dirty="0" smtClean="0">
                <a:solidFill>
                  <a:srgbClr val="FF0000"/>
                </a:solidFill>
                <a:latin typeface="Mistral" pitchFamily="66" charset="0"/>
                <a:ea typeface="Times New Roman" pitchFamily="18" charset="0"/>
                <a:cs typeface="Times New Roman" pitchFamily="18" charset="0"/>
              </a:rPr>
              <a:t>В какое время, с кем и как, где сможет реализовать свой замысел, проявить самостоятельность и инициативу (реализовать себя)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4400" dirty="0" smtClean="0">
                <a:latin typeface="Mistral" pitchFamily="66" charset="0"/>
                <a:ea typeface="Times New Roman" pitchFamily="18" charset="0"/>
                <a:cs typeface="Times New Roman" pitchFamily="18" charset="0"/>
              </a:rPr>
              <a:t>В развивающей предметно-пространственной среде;</a:t>
            </a:r>
            <a:endParaRPr lang="ru-RU" sz="4400" dirty="0" smtClean="0">
              <a:latin typeface="Mistral" pitchFamily="66" charset="0"/>
              <a:ea typeface="Times New Roman" pitchFamily="18" charset="0"/>
              <a:cs typeface="Times New Roman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4400" i="1" dirty="0" smtClean="0">
                <a:latin typeface="Mistral" pitchFamily="66" charset="0"/>
                <a:ea typeface="Calibri" panose="020F0502020204030204" pitchFamily="34" charset="0"/>
                <a:cs typeface="Times New Roman" pitchFamily="18" charset="0"/>
              </a:rPr>
              <a:t>В новых образовательных практиках</a:t>
            </a:r>
            <a:endParaRPr lang="ru-RU" sz="4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ownloads\1616522816_20-p-fon-dlya-prezentatsii-v-dou-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00" y="0"/>
            <a:ext cx="9012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332656"/>
            <a:ext cx="6858000" cy="620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Segoe Script" pitchFamily="34" charset="0"/>
              </a:rPr>
              <a:t>Правила, позволяющие услышать «Голос ребёнка</a:t>
            </a:r>
            <a:r>
              <a:rPr lang="ru-RU" sz="4000" b="1" dirty="0" smtClean="0">
                <a:solidFill>
                  <a:srgbClr val="C00000"/>
                </a:solidFill>
                <a:latin typeface="Segoe Script" pitchFamily="34" charset="0"/>
              </a:rPr>
              <a:t>»:</a:t>
            </a:r>
          </a:p>
          <a:p>
            <a:pPr>
              <a:buFont typeface="Wingdings" pitchFamily="2" charset="2"/>
              <a:buChar char="Ø"/>
            </a:pPr>
            <a:r>
              <a:rPr lang="ru-RU" sz="3700" dirty="0" smtClean="0">
                <a:latin typeface="Segoe Script" pitchFamily="34" charset="0"/>
              </a:rPr>
              <a:t>Особая роль взрослого, направленная на совместное исследование.</a:t>
            </a:r>
          </a:p>
          <a:p>
            <a:pPr>
              <a:buFont typeface="Wingdings" pitchFamily="2" charset="2"/>
              <a:buChar char="Ø"/>
            </a:pPr>
            <a:r>
              <a:rPr lang="ru-RU" sz="3700" dirty="0" smtClean="0">
                <a:latin typeface="Segoe Script" pitchFamily="34" charset="0"/>
              </a:rPr>
              <a:t>Детская документация</a:t>
            </a:r>
            <a:r>
              <a:rPr lang="ru-RU" sz="3700" dirty="0" smtClean="0">
                <a:latin typeface="Segoe Script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3700" dirty="0" smtClean="0">
                <a:latin typeface="Segoe Script" pitchFamily="34" charset="0"/>
              </a:rPr>
              <a:t>Развивающая </a:t>
            </a:r>
            <a:r>
              <a:rPr lang="ru-RU" sz="3700" dirty="0" smtClean="0">
                <a:latin typeface="Segoe Script" pitchFamily="34" charset="0"/>
              </a:rPr>
              <a:t>среда – это третий педагог.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ownloads\1616522816_20-p-fon-dlya-prezentatsii-v-dou-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12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51720" y="404665"/>
            <a:ext cx="6768751" cy="11049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Segoe Script" pitchFamily="34" charset="0"/>
              </a:rPr>
              <a:t>Где можно  услышать  «голос» ребёнка?</a:t>
            </a:r>
            <a:endParaRPr lang="ru-RU" sz="4400" b="1" dirty="0" smtClean="0">
              <a:latin typeface="Segoe Script" pitchFamily="34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3200" b="1" dirty="0" smtClean="0">
                <a:latin typeface="Segoe Script" pitchFamily="34" charset="0"/>
              </a:rPr>
              <a:t>Выражение </a:t>
            </a:r>
            <a:r>
              <a:rPr lang="ru-RU" sz="3200" b="1" dirty="0" smtClean="0">
                <a:latin typeface="Segoe Script" pitchFamily="34" charset="0"/>
              </a:rPr>
              <a:t>себя и своего представления о себе</a:t>
            </a:r>
            <a:endParaRPr lang="ru-RU" sz="3200" b="1" dirty="0" smtClean="0">
              <a:latin typeface="Segoe Script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atin typeface="Segoe Script" pitchFamily="34" charset="0"/>
                <a:cs typeface="Times New Roman" pitchFamily="18" charset="0"/>
              </a:rPr>
              <a:t>Цели и достижения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atin typeface="Segoe Script" pitchFamily="34" charset="0"/>
              </a:rPr>
              <a:t>Представления о </a:t>
            </a:r>
            <a:r>
              <a:rPr lang="ru-RU" sz="3200" b="1" dirty="0" smtClean="0">
                <a:latin typeface="Segoe Script" pitchFamily="34" charset="0"/>
              </a:rPr>
              <a:t>мире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atin typeface="Segoe Script" pitchFamily="34" charset="0"/>
              </a:rPr>
              <a:t>Выражение чувств и </a:t>
            </a:r>
            <a:r>
              <a:rPr lang="ru-RU" sz="3200" b="1" dirty="0" smtClean="0">
                <a:latin typeface="Segoe Script" pitchFamily="34" charset="0"/>
              </a:rPr>
              <a:t>переживаний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atin typeface="Segoe Script" pitchFamily="34" charset="0"/>
              </a:rPr>
              <a:t>Выдвижение </a:t>
            </a:r>
            <a:r>
              <a:rPr lang="ru-RU" sz="3200" b="1" dirty="0" smtClean="0">
                <a:latin typeface="Segoe Script" pitchFamily="34" charset="0"/>
              </a:rPr>
              <a:t>гипотез</a:t>
            </a:r>
            <a:endParaRPr lang="ru-RU" sz="3200" b="1" dirty="0" smtClean="0">
              <a:latin typeface="Segoe Script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atin typeface="Segoe Script" pitchFamily="34" charset="0"/>
                <a:cs typeface="Times New Roman" pitchFamily="18" charset="0"/>
              </a:rPr>
              <a:t>Решение </a:t>
            </a:r>
            <a:r>
              <a:rPr lang="ru-RU" sz="3200" b="1" dirty="0" smtClean="0">
                <a:latin typeface="Segoe Script" pitchFamily="34" charset="0"/>
                <a:cs typeface="Times New Roman" pitchFamily="18" charset="0"/>
              </a:rPr>
              <a:t>творческих задач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ownloads\1616522816_20-p-fon-dlya-prezentatsii-v-dou-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00" y="0"/>
            <a:ext cx="9012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548680"/>
            <a:ext cx="65344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i="1" u="sng" dirty="0">
                <a:solidFill>
                  <a:srgbClr val="FF0000"/>
                </a:solidFill>
                <a:latin typeface="Mistral" pitchFamily="66" charset="0"/>
                <a:cs typeface="Times New Roman" pitchFamily="18" charset="0"/>
              </a:rPr>
              <a:t>Помните!!!</a:t>
            </a:r>
          </a:p>
          <a:p>
            <a:pPr algn="ctr">
              <a:defRPr/>
            </a:pP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defRPr/>
            </a:pPr>
            <a:r>
              <a:rPr lang="ru-RU" sz="3600" b="1" dirty="0" smtClean="0">
                <a:latin typeface="Mistral" pitchFamily="66" charset="0"/>
                <a:cs typeface="Times New Roman" pitchFamily="18" charset="0"/>
              </a:rPr>
              <a:t>1</a:t>
            </a:r>
            <a:r>
              <a:rPr lang="ru-RU" sz="3600" b="1" dirty="0" smtClean="0">
                <a:latin typeface="Mistral" pitchFamily="66" charset="0"/>
                <a:cs typeface="Times New Roman" pitchFamily="18" charset="0"/>
              </a:rPr>
              <a:t>. </a:t>
            </a:r>
            <a:r>
              <a:rPr lang="ru-RU" sz="3600" b="1" dirty="0" smtClean="0">
                <a:latin typeface="Mistral" pitchFamily="66" charset="0"/>
                <a:cs typeface="Times New Roman" pitchFamily="18" charset="0"/>
              </a:rPr>
              <a:t>К</a:t>
            </a:r>
            <a:r>
              <a:rPr lang="ru-RU" sz="3600" b="1" dirty="0" smtClean="0">
                <a:latin typeface="Mistral" pitchFamily="66" charset="0"/>
                <a:cs typeface="Times New Roman" pitchFamily="18" charset="0"/>
              </a:rPr>
              <a:t>аждому </a:t>
            </a:r>
            <a:r>
              <a:rPr lang="ru-RU" sz="3600" b="1" dirty="0">
                <a:latin typeface="Mistral" pitchFamily="66" charset="0"/>
                <a:cs typeface="Times New Roman" pitchFamily="18" charset="0"/>
              </a:rPr>
              <a:t>ребёнку – доступный материал!</a:t>
            </a:r>
          </a:p>
          <a:p>
            <a:pPr marL="514350" indent="-514350">
              <a:defRPr/>
            </a:pPr>
            <a:r>
              <a:rPr lang="ru-RU" sz="3600" b="1" dirty="0">
                <a:latin typeface="Mistral" pitchFamily="66" charset="0"/>
                <a:cs typeface="Times New Roman" pitchFamily="18" charset="0"/>
              </a:rPr>
              <a:t>2. Возможность выбора – поддержка инициативы!</a:t>
            </a:r>
          </a:p>
          <a:p>
            <a:pPr marL="514350" indent="-514350">
              <a:defRPr/>
            </a:pPr>
            <a:r>
              <a:rPr lang="ru-RU" sz="3600" b="1" dirty="0">
                <a:latin typeface="Mistral" pitchFamily="66" charset="0"/>
                <a:cs typeface="Times New Roman" pitchFamily="18" charset="0"/>
              </a:rPr>
              <a:t>3. Всё на своих местах!</a:t>
            </a:r>
          </a:p>
          <a:p>
            <a:pPr marL="457200" indent="-457200">
              <a:defRPr/>
            </a:pPr>
            <a:r>
              <a:rPr lang="ru-RU" sz="3600" b="1" dirty="0">
                <a:latin typeface="Mistral" pitchFamily="66" charset="0"/>
                <a:cs typeface="Times New Roman" pitchFamily="18" charset="0"/>
              </a:rPr>
              <a:t>4. Всё нужно для чего-то!</a:t>
            </a:r>
          </a:p>
          <a:p>
            <a:pPr marL="457200" indent="-457200">
              <a:defRPr/>
            </a:pPr>
            <a:r>
              <a:rPr lang="ru-RU" sz="3600" b="1" dirty="0">
                <a:latin typeface="Mistral" pitchFamily="66" charset="0"/>
                <a:cs typeface="Times New Roman" pitchFamily="18" charset="0"/>
              </a:rPr>
              <a:t>5. Маленькому открытию – достойное место !</a:t>
            </a:r>
            <a:endParaRPr lang="ru-RU" sz="3600" dirty="0"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ownloads\1616522816_20-p-fon-dlya-prezentatsii-v-dou-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00" y="0"/>
            <a:ext cx="9012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55776" y="1415164"/>
            <a:ext cx="619268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latin typeface="Mistral" pitchFamily="66" charset="0"/>
                <a:cs typeface="Times New Roman" pitchFamily="18" charset="0"/>
              </a:rPr>
              <a:t>Дети 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effectLst/>
                <a:latin typeface="Mistral" pitchFamily="66" charset="0"/>
                <a:ea typeface="Times New Roman" pitchFamily="18" charset="0"/>
                <a:cs typeface="Times New Roman" pitchFamily="18" charset="0"/>
              </a:rPr>
              <a:t>способны нас удивить и приоткрыть свой удивительный мир детства. Нужно лишь услышать тот самый Голос ребенка.</a:t>
            </a:r>
            <a:endParaRPr kumimoji="0" lang="ru-RU" sz="5400" b="0" i="0" u="none" strike="noStrike" cap="none" normalizeH="0" baseline="0" dirty="0" smtClean="0">
              <a:ln>
                <a:noFill/>
              </a:ln>
              <a:effectLst/>
              <a:latin typeface="Mistral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ownloads\1616522816_20-p-fon-dlya-prezentatsii-v-dou-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00" y="0"/>
            <a:ext cx="9012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3" cstate="print"/>
          <a:srcRect l="5521" t="23050" r="7785" b="183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779912" y="260648"/>
            <a:ext cx="5364088" cy="14401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Segoe Script" pitchFamily="34" charset="0"/>
              </a:rPr>
              <a:t>Пространство детской реализации</a:t>
            </a:r>
            <a:endParaRPr lang="ru-RU" sz="40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ownloads\1616522816_20-p-fon-dlya-prezentatsii-v-dou-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00" y="0"/>
            <a:ext cx="9012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3" cstate="print"/>
          <a:srcRect l="42405" t="22695" r="28255" b="30244"/>
          <a:stretch>
            <a:fillRect/>
          </a:stretch>
        </p:blipFill>
        <p:spPr bwMode="auto">
          <a:xfrm>
            <a:off x="2411760" y="0"/>
            <a:ext cx="352839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 l="2850" t="21631" r="54889" b="9574"/>
          <a:stretch>
            <a:fillRect/>
          </a:stretch>
        </p:blipFill>
        <p:spPr bwMode="auto">
          <a:xfrm>
            <a:off x="6621517" y="0"/>
            <a:ext cx="2522483" cy="305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print"/>
          <a:srcRect l="55738" t="45390" r="5011" b="13121"/>
          <a:stretch>
            <a:fillRect/>
          </a:stretch>
        </p:blipFill>
        <p:spPr bwMode="auto">
          <a:xfrm>
            <a:off x="2915816" y="3212976"/>
            <a:ext cx="4608512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ownloads\1616522816_20-p-fon-dlya-prezentatsii-v-dou-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00" y="0"/>
            <a:ext cx="9012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3" cstate="print"/>
          <a:srcRect l="5255" t="17376" r="7797" b="6693"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339752" y="332656"/>
            <a:ext cx="6264696" cy="100811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367440" y="161437"/>
            <a:ext cx="77765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istral" pitchFamily="66" charset="0"/>
                <a:ea typeface="Times New Roman" pitchFamily="18" charset="0"/>
                <a:cs typeface="Times New Roman" pitchFamily="18" charset="0"/>
              </a:rPr>
              <a:t>Зона ближайшего развития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istral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ownloads\1616522816_20-p-fon-dlya-prezentatsii-v-dou-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00" y="0"/>
            <a:ext cx="9078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3" cstate="print"/>
          <a:srcRect l="7907" t="22695" r="12216" b="5632"/>
          <a:stretch>
            <a:fillRect/>
          </a:stretch>
        </p:blipFill>
        <p:spPr bwMode="auto">
          <a:xfrm>
            <a:off x="2267744" y="404664"/>
            <a:ext cx="687625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83768" y="548680"/>
            <a:ext cx="6660232" cy="14401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FF0000"/>
                </a:solidFill>
                <a:latin typeface="Mistral" pitchFamily="66" charset="0"/>
                <a:ea typeface="Times New Roman" pitchFamily="18" charset="0"/>
                <a:cs typeface="Times New Roman" pitchFamily="18" charset="0"/>
              </a:rPr>
              <a:t>Пространство  детской реализации  </a:t>
            </a:r>
          </a:p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FF0000"/>
                </a:solidFill>
                <a:latin typeface="Mistral" pitchFamily="66" charset="0"/>
                <a:ea typeface="Times New Roman" pitchFamily="18" charset="0"/>
                <a:cs typeface="Times New Roman" pitchFamily="18" charset="0"/>
              </a:rPr>
              <a:t>(ПДР) и ЗБР</a:t>
            </a:r>
            <a:endParaRPr lang="ru-RU" sz="5400" dirty="0" smtClean="0">
              <a:solidFill>
                <a:srgbClr val="FF0000"/>
              </a:solidFill>
              <a:latin typeface="Mistral" pitchFamily="66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340769"/>
          <a:ext cx="8496944" cy="5517231"/>
        </p:xfrm>
        <a:graphic>
          <a:graphicData uri="http://schemas.openxmlformats.org/drawingml/2006/table">
            <a:tbl>
              <a:tblPr/>
              <a:tblGrid>
                <a:gridCol w="4147278"/>
                <a:gridCol w="4349666"/>
              </a:tblGrid>
              <a:tr h="11352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Зона ближайшего развития </a:t>
                      </a:r>
                      <a:endParaRPr lang="ru-RU" sz="2400" b="1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(ЗБР)</a:t>
                      </a:r>
                      <a:endParaRPr lang="ru-RU" sz="11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Пространство </a:t>
                      </a:r>
                      <a:r>
                        <a:rPr lang="ru-RU" sz="24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детской 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реализации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(ПДР)</a:t>
                      </a:r>
                      <a:endParaRPr lang="ru-RU" sz="11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12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ребенок следует за взрослым, копируя его 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взрослый следует за ребенком, помогая в его активности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12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продуктом является освоение уже известного образца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создается новый продукт, не вписанный в культурные нормы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8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ребенок осваивает прошлое культуры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 ребенка происходит за счет создания будущей культуры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12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развитие, базирующееся на прошлом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развитие, ориентированное на будущее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03040" y="260648"/>
            <a:ext cx="86409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C00000"/>
                </a:solidFill>
                <a:latin typeface="Mistral" pitchFamily="66" charset="0"/>
                <a:cs typeface="Times New Roman" pitchFamily="18" charset="0"/>
              </a:rPr>
              <a:t>Отличие двух пространств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ownloads\1616522816_20-p-fon-dlya-prezentatsii-v-dou-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000" y="0"/>
            <a:ext cx="9012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55776" y="0"/>
            <a:ext cx="5976664" cy="21236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istral" pitchFamily="66" charset="0"/>
                <a:ea typeface="Times New Roman" pitchFamily="18" charset="0"/>
                <a:cs typeface="Arial" pitchFamily="34" charset="0"/>
              </a:rPr>
              <a:t>Почему надо менять среду?</a:t>
            </a:r>
            <a:endParaRPr kumimoji="0" lang="ru-RU" sz="60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istral" pitchFamily="66" charset="0"/>
              <a:cs typeface="Arial" pitchFamily="34" charset="0"/>
            </a:endParaRPr>
          </a:p>
        </p:txBody>
      </p:sp>
      <p:pic>
        <p:nvPicPr>
          <p:cNvPr id="5" name="Picture 3" descr="C:\Users\Elena\Desktop\вопро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419669"/>
            <a:ext cx="4320480" cy="439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ownloads\1616522816_20-p-fon-dlya-prezentatsii-v-dou-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00" y="0"/>
            <a:ext cx="9012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95736" y="305070"/>
            <a:ext cx="694826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4000" b="1" dirty="0" smtClean="0">
                <a:solidFill>
                  <a:srgbClr val="111111"/>
                </a:solidFill>
                <a:latin typeface="Segoe Script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отому что изменилась жизнь и нужны другие компетенции у людей;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Script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Современным детям не интересна та среда, которая традиционно существует в детских садах.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Script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ownloads\1616522816_20-p-fon-dlya-prezentatsii-v-dou-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00" y="0"/>
            <a:ext cx="9012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131840" y="466799"/>
            <a:ext cx="5235369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istral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istral" pitchFamily="66" charset="0"/>
                <a:ea typeface="Calibri" pitchFamily="34" charset="0"/>
                <a:cs typeface="Times New Roman" pitchFamily="18" charset="0"/>
              </a:rPr>
              <a:t>Практическая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istral" pitchFamily="66" charset="0"/>
                <a:ea typeface="Calibri" pitchFamily="34" charset="0"/>
                <a:cs typeface="Times New Roman" pitchFamily="18" charset="0"/>
              </a:rPr>
              <a:t>Часть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istral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286</Words>
  <Application>Microsoft Office PowerPoint</Application>
  <PresentationFormat>Экран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50</cp:revision>
  <dcterms:created xsi:type="dcterms:W3CDTF">2022-10-13T18:15:44Z</dcterms:created>
  <dcterms:modified xsi:type="dcterms:W3CDTF">2022-10-18T17:38:58Z</dcterms:modified>
</cp:coreProperties>
</file>